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 Bold" panose="020B0604020202020204" charset="0"/>
      <p:regular r:id="rId16"/>
    </p:embeddedFont>
    <p:embeddedFont>
      <p:font typeface="Mont Bold" panose="020B0604020202020204" charset="0"/>
      <p:regular r:id="rId17"/>
    </p:embeddedFont>
    <p:embeddedFont>
      <p:font typeface="Montserrat" panose="00000500000000000000" pitchFamily="2" charset="0"/>
      <p:regular r:id="rId18"/>
    </p:embeddedFont>
    <p:embeddedFont>
      <p:font typeface="Neue Machina UltraBold" panose="020B0604020202020204" charset="0"/>
      <p:regular r:id="rId19"/>
    </p:embeddedFont>
    <p:embeddedFont>
      <p:font typeface="Roboto Condensed" panose="02000000000000000000" pitchFamily="2" charset="0"/>
      <p:regular r:id="rId20"/>
    </p:embeddedFont>
    <p:embeddedFont>
      <p:font typeface="Roboto Condensed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1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svg"/><Relationship Id="rId7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3061" y="-3024658"/>
            <a:ext cx="15613885" cy="16867748"/>
            <a:chOff x="0" y="0"/>
            <a:chExt cx="20818513" cy="22490331"/>
          </a:xfrm>
        </p:grpSpPr>
        <p:grpSp>
          <p:nvGrpSpPr>
            <p:cNvPr id="3" name="Group 3"/>
            <p:cNvGrpSpPr/>
            <p:nvPr/>
          </p:nvGrpSpPr>
          <p:grpSpPr>
            <a:xfrm rot="2258783">
              <a:off x="8278156" y="551483"/>
              <a:ext cx="6392878" cy="22308916"/>
              <a:chOff x="0" y="0"/>
              <a:chExt cx="1262791" cy="440669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62791" cy="4406700"/>
              </a:xfrm>
              <a:custGeom>
                <a:avLst/>
                <a:gdLst/>
                <a:ahLst/>
                <a:cxnLst/>
                <a:rect l="l" t="t" r="r" b="b"/>
                <a:pathLst>
                  <a:path w="1262791" h="4406700">
                    <a:moveTo>
                      <a:pt x="0" y="0"/>
                    </a:moveTo>
                    <a:lnTo>
                      <a:pt x="1262791" y="0"/>
                    </a:lnTo>
                    <a:lnTo>
                      <a:pt x="1262791" y="4406700"/>
                    </a:lnTo>
                    <a:lnTo>
                      <a:pt x="0" y="4406700"/>
                    </a:lnTo>
                    <a:close/>
                  </a:path>
                </a:pathLst>
              </a:custGeom>
              <a:solidFill>
                <a:srgbClr val="4642A1">
                  <a:alpha val="9804"/>
                </a:srgbClr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1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2258783">
              <a:off x="3004277" y="701385"/>
              <a:ext cx="6392878" cy="12016606"/>
              <a:chOff x="0" y="0"/>
              <a:chExt cx="1262791" cy="23736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62791" cy="2373650"/>
              </a:xfrm>
              <a:custGeom>
                <a:avLst/>
                <a:gdLst/>
                <a:ahLst/>
                <a:cxnLst/>
                <a:rect l="l" t="t" r="r" b="b"/>
                <a:pathLst>
                  <a:path w="1262791" h="2373650">
                    <a:moveTo>
                      <a:pt x="0" y="0"/>
                    </a:moveTo>
                    <a:lnTo>
                      <a:pt x="1262791" y="0"/>
                    </a:lnTo>
                    <a:lnTo>
                      <a:pt x="1262791" y="2373650"/>
                    </a:lnTo>
                    <a:lnTo>
                      <a:pt x="0" y="2373650"/>
                    </a:lnTo>
                    <a:close/>
                  </a:path>
                </a:pathLst>
              </a:custGeom>
              <a:solidFill>
                <a:srgbClr val="4642A1">
                  <a:alpha val="9804"/>
                </a:srgbClr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1"/>
                  </a:lnSpc>
                </a:pPr>
                <a:endParaRPr/>
              </a:p>
            </p:txBody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68950" y="-1110540"/>
            <a:ext cx="12508081" cy="12508081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211479" y="1143902"/>
            <a:ext cx="1591279" cy="159127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-41506" r="-7637"/>
              </a:stretch>
            </a:blip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916601" y="1001423"/>
            <a:ext cx="10371399" cy="8284155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620200" y="7058559"/>
            <a:ext cx="1591279" cy="159127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7"/>
              <a:stretch>
                <a:fillRect l="-42039" t="-13781" r="-40034" b="-8143"/>
              </a:stretch>
            </a:blip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5668021" y="6574383"/>
            <a:ext cx="1591279" cy="159127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8"/>
              <a:stretch>
                <a:fillRect l="-26350" t="-7835" r="-34682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028700" y="3826723"/>
            <a:ext cx="6546511" cy="354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FFFFFF"/>
                </a:solidFill>
                <a:latin typeface="Mont Bold"/>
              </a:rPr>
              <a:t>File System in Android and IOS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19265" y="7910963"/>
            <a:ext cx="4471742" cy="73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4"/>
              </a:lnSpc>
            </a:pPr>
            <a:r>
              <a:rPr lang="en-US" sz="4289">
                <a:solidFill>
                  <a:srgbClr val="FFFFFF"/>
                </a:solidFill>
                <a:latin typeface="Canva Sans Bold"/>
              </a:rPr>
              <a:t>By Aakash SL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354044" y="1024236"/>
            <a:ext cx="6896632" cy="68966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831439" y="3191290"/>
            <a:ext cx="8086060" cy="80860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1928816" y="449266"/>
            <a:ext cx="12718369" cy="93884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1823539" y="2903539"/>
            <a:ext cx="5366128" cy="50173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71219" y="4200702"/>
            <a:ext cx="8148349" cy="1685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67"/>
              </a:lnSpc>
            </a:pPr>
            <a:r>
              <a:rPr lang="en-US" sz="9762">
                <a:solidFill>
                  <a:srgbClr val="FFFFFF"/>
                </a:solidFill>
                <a:latin typeface="Neue Machina UltraBold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57310" y="3549994"/>
            <a:ext cx="6281646" cy="47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8"/>
              </a:lnSpc>
              <a:spcBef>
                <a:spcPct val="0"/>
              </a:spcBef>
            </a:pPr>
            <a:r>
              <a:rPr lang="en-US" sz="2755">
                <a:solidFill>
                  <a:srgbClr val="FFFFFF"/>
                </a:solidFill>
                <a:latin typeface="Montserrat"/>
              </a:rPr>
              <a:t>Reference: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57310" y="5355053"/>
            <a:ext cx="6281646" cy="47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8"/>
              </a:lnSpc>
              <a:spcBef>
                <a:spcPct val="0"/>
              </a:spcBef>
            </a:pPr>
            <a:r>
              <a:rPr lang="en-US" sz="2755">
                <a:solidFill>
                  <a:srgbClr val="FFFFFF"/>
                </a:solidFill>
                <a:latin typeface="Montserrat"/>
              </a:rPr>
              <a:t>IOS : https://developer.apple.com/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57310" y="4452524"/>
            <a:ext cx="7126107" cy="47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8"/>
              </a:lnSpc>
              <a:spcBef>
                <a:spcPct val="0"/>
              </a:spcBef>
            </a:pPr>
            <a:r>
              <a:rPr lang="en-US" sz="2755">
                <a:solidFill>
                  <a:srgbClr val="FFFFFF"/>
                </a:solidFill>
                <a:latin typeface="Montserrat"/>
              </a:rPr>
              <a:t>Android : https://developer.android.com/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3061" y="-3024658"/>
            <a:ext cx="15613885" cy="16867748"/>
            <a:chOff x="0" y="0"/>
            <a:chExt cx="20818513" cy="22490331"/>
          </a:xfrm>
        </p:grpSpPr>
        <p:grpSp>
          <p:nvGrpSpPr>
            <p:cNvPr id="3" name="Group 3"/>
            <p:cNvGrpSpPr/>
            <p:nvPr/>
          </p:nvGrpSpPr>
          <p:grpSpPr>
            <a:xfrm rot="2258783">
              <a:off x="8278156" y="551483"/>
              <a:ext cx="6392878" cy="22308916"/>
              <a:chOff x="0" y="0"/>
              <a:chExt cx="1262791" cy="440669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62791" cy="4406700"/>
              </a:xfrm>
              <a:custGeom>
                <a:avLst/>
                <a:gdLst/>
                <a:ahLst/>
                <a:cxnLst/>
                <a:rect l="l" t="t" r="r" b="b"/>
                <a:pathLst>
                  <a:path w="1262791" h="4406700">
                    <a:moveTo>
                      <a:pt x="0" y="0"/>
                    </a:moveTo>
                    <a:lnTo>
                      <a:pt x="1262791" y="0"/>
                    </a:lnTo>
                    <a:lnTo>
                      <a:pt x="1262791" y="4406700"/>
                    </a:lnTo>
                    <a:lnTo>
                      <a:pt x="0" y="4406700"/>
                    </a:lnTo>
                    <a:close/>
                  </a:path>
                </a:pathLst>
              </a:custGeom>
              <a:solidFill>
                <a:srgbClr val="4642A1">
                  <a:alpha val="9804"/>
                </a:srgbClr>
              </a:solidFill>
              <a:ln>
                <a:noFill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91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2258783">
              <a:off x="3004277" y="701385"/>
              <a:ext cx="6392878" cy="12016606"/>
              <a:chOff x="0" y="0"/>
              <a:chExt cx="1262791" cy="23736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62791" cy="2373650"/>
              </a:xfrm>
              <a:custGeom>
                <a:avLst/>
                <a:gdLst/>
                <a:ahLst/>
                <a:cxnLst/>
                <a:rect l="l" t="t" r="r" b="b"/>
                <a:pathLst>
                  <a:path w="1262791" h="2373650">
                    <a:moveTo>
                      <a:pt x="0" y="0"/>
                    </a:moveTo>
                    <a:lnTo>
                      <a:pt x="1262791" y="0"/>
                    </a:lnTo>
                    <a:lnTo>
                      <a:pt x="1262791" y="2373650"/>
                    </a:lnTo>
                    <a:lnTo>
                      <a:pt x="0" y="2373650"/>
                    </a:lnTo>
                    <a:close/>
                  </a:path>
                </a:pathLst>
              </a:custGeom>
              <a:solidFill>
                <a:srgbClr val="4642A1">
                  <a:alpha val="9804"/>
                </a:srgbClr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1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4919745" y="809625"/>
            <a:ext cx="844851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FFFFFF"/>
                </a:solidFill>
                <a:latin typeface="Mont Bold"/>
              </a:rPr>
              <a:t>What is file system?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97761" y="3353352"/>
            <a:ext cx="14692477" cy="3997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2"/>
              </a:lnSpc>
            </a:pPr>
            <a:r>
              <a:rPr lang="en-US" sz="5666">
                <a:solidFill>
                  <a:srgbClr val="FFFFFF"/>
                </a:solidFill>
                <a:latin typeface="Canva Sans Bold"/>
              </a:rPr>
              <a:t>A File System is a data structure that stores data and information on storage devices (hard drives, floppy disc, etc.), making them easily retrievable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5701433" y="2007001"/>
            <a:ext cx="12306117" cy="56300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969" b="69469"/>
          <a:stretch>
            <a:fillRect/>
          </a:stretch>
        </p:blipFill>
        <p:spPr>
          <a:xfrm>
            <a:off x="11910037" y="0"/>
            <a:ext cx="6377963" cy="263025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39778" y="1525985"/>
            <a:ext cx="13300422" cy="1104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 dirty="0">
                <a:solidFill>
                  <a:srgbClr val="A1E2FD"/>
                </a:solidFill>
                <a:latin typeface="Roboto Condensed Bold"/>
              </a:rPr>
              <a:t>ANDROID FILE SYSTEM</a:t>
            </a:r>
            <a:r>
              <a:rPr lang="en-US" sz="6399" dirty="0">
                <a:solidFill>
                  <a:srgbClr val="A1E2FD"/>
                </a:solidFill>
                <a:latin typeface="Roboto Condensed"/>
              </a:rPr>
              <a:t> -HIERARCHY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63950" y="3023443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63950" y="4203218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63950" y="5440832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63950" y="6678447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63950" y="7916062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83854" y="3308530"/>
            <a:ext cx="325656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E8EBED"/>
                </a:solidFill>
                <a:latin typeface="Roboto Condensed"/>
              </a:rPr>
              <a:t>BOOT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83854" y="4488305"/>
            <a:ext cx="325656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E8EBED"/>
                </a:solidFill>
                <a:latin typeface="Roboto Condensed"/>
              </a:rPr>
              <a:t>SYSTEM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83854" y="5725920"/>
            <a:ext cx="325656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E8EBED"/>
                </a:solidFill>
                <a:latin typeface="Roboto Condensed"/>
              </a:rPr>
              <a:t>RECOVERY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83854" y="6963535"/>
            <a:ext cx="325656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E8EBED"/>
                </a:solidFill>
                <a:latin typeface="Roboto Condensed"/>
              </a:rPr>
              <a:t>DATA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3854" y="8201150"/>
            <a:ext cx="325656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E8EBED"/>
                </a:solidFill>
                <a:latin typeface="Roboto Condensed"/>
              </a:rPr>
              <a:t>CACHE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263" t="16687" r="58995" b="67036"/>
          <a:stretch>
            <a:fillRect/>
          </a:stretch>
        </p:blipFill>
        <p:spPr>
          <a:xfrm>
            <a:off x="14218812" y="5831040"/>
            <a:ext cx="7086239" cy="732645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584048" y="3023443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84048" y="4203218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84048" y="5440832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46827" y="3308530"/>
            <a:ext cx="325656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E8EBED"/>
                </a:solidFill>
                <a:latin typeface="Roboto Condensed"/>
              </a:rPr>
              <a:t>MISC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46827" y="4488305"/>
            <a:ext cx="325656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E8EBED"/>
                </a:solidFill>
                <a:latin typeface="Roboto Condensed"/>
              </a:rPr>
              <a:t>SDCARD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46827" y="5725920"/>
            <a:ext cx="325656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E8EBED"/>
                </a:solidFill>
                <a:latin typeface="Roboto Condensed"/>
              </a:rPr>
              <a:t>SD-EXT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87719" y="-2942560"/>
            <a:ext cx="8996085" cy="8996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714326" y="6543974"/>
            <a:ext cx="5428652" cy="542865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3342394"/>
            <a:ext cx="4290504" cy="4970298"/>
            <a:chOff x="0" y="0"/>
            <a:chExt cx="1565187" cy="18131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 rot="-5400000">
            <a:off x="3930071" y="5631302"/>
            <a:ext cx="377419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6225828" y="3342394"/>
            <a:ext cx="4290504" cy="4970298"/>
            <a:chOff x="0" y="0"/>
            <a:chExt cx="1565187" cy="18131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sp>
        <p:nvSpPr>
          <p:cNvPr id="9" name="AutoShape 9"/>
          <p:cNvSpPr/>
          <p:nvPr/>
        </p:nvSpPr>
        <p:spPr>
          <a:xfrm rot="-5400000">
            <a:off x="9191962" y="5631302"/>
            <a:ext cx="377419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25882" y="6874980"/>
            <a:ext cx="6095177" cy="609517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1487719" y="3342394"/>
            <a:ext cx="4290504" cy="4970298"/>
            <a:chOff x="0" y="0"/>
            <a:chExt cx="1565187" cy="18131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r="5349"/>
          <a:stretch>
            <a:fillRect/>
          </a:stretch>
        </p:blipFill>
        <p:spPr>
          <a:xfrm rot="-320654">
            <a:off x="15023685" y="2224"/>
            <a:ext cx="4471230" cy="23088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661459">
            <a:off x="-860948" y="8286627"/>
            <a:ext cx="2778658" cy="22854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778223" y="6543974"/>
            <a:ext cx="7210834" cy="599400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885825"/>
            <a:ext cx="14439399" cy="237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68"/>
              </a:lnSpc>
            </a:pPr>
            <a:r>
              <a:rPr lang="en-US" sz="6763">
                <a:solidFill>
                  <a:srgbClr val="FFFFFF"/>
                </a:solidFill>
                <a:latin typeface="Neue Machina UltraBold"/>
              </a:rPr>
              <a:t>Android File System - Hierarchy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0371" y="3741078"/>
            <a:ext cx="2598564" cy="98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2"/>
              </a:lnSpc>
            </a:pPr>
            <a:r>
              <a:rPr lang="en-US" sz="5751">
                <a:solidFill>
                  <a:srgbClr val="FFFFFF"/>
                </a:solidFill>
                <a:latin typeface="Neue Machina UltraBold"/>
              </a:rPr>
              <a:t>boot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0371" y="5135245"/>
            <a:ext cx="3694321" cy="244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Montserrat"/>
              </a:rPr>
              <a:t>This partition consists of the Android kernel and the ramdisk. Basically, every single thing that is needed to boot your Android device when powered on.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67500" y="3741078"/>
            <a:ext cx="2956820" cy="98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2"/>
              </a:lnSpc>
            </a:pPr>
            <a:r>
              <a:rPr lang="en-US" sz="5751">
                <a:solidFill>
                  <a:srgbClr val="FFFFFF"/>
                </a:solidFill>
                <a:latin typeface="Neue Machina UltraBold"/>
              </a:rPr>
              <a:t>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67500" y="5105400"/>
            <a:ext cx="3643645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The system partition accommodates the entire Android OS. This includes the Android GUI as well as the system apps that come pre-installed on Android devices.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19412" y="5159762"/>
            <a:ext cx="3980380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This partition is designed for backup and can be considered the alternative boot option or partition in an Android device.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51104" y="3741078"/>
            <a:ext cx="3516995" cy="98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2"/>
              </a:lnSpc>
            </a:pPr>
            <a:r>
              <a:rPr lang="en-US" sz="5751">
                <a:solidFill>
                  <a:srgbClr val="FFFFFF"/>
                </a:solidFill>
                <a:latin typeface="Neue Machina UltraBold"/>
              </a:rPr>
              <a:t>recovery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87719" y="-2942560"/>
            <a:ext cx="8996085" cy="8996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714326" y="6543974"/>
            <a:ext cx="5428652" cy="542865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3342394"/>
            <a:ext cx="4290504" cy="4970298"/>
            <a:chOff x="0" y="0"/>
            <a:chExt cx="1565187" cy="18131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 rot="-5400000">
            <a:off x="3930071" y="5631302"/>
            <a:ext cx="377419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6225828" y="3342394"/>
            <a:ext cx="4290504" cy="4970298"/>
            <a:chOff x="0" y="0"/>
            <a:chExt cx="1565187" cy="18131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sp>
        <p:nvSpPr>
          <p:cNvPr id="9" name="AutoShape 9"/>
          <p:cNvSpPr/>
          <p:nvPr/>
        </p:nvSpPr>
        <p:spPr>
          <a:xfrm rot="-5400000">
            <a:off x="9191962" y="5631302"/>
            <a:ext cx="377419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25882" y="6874980"/>
            <a:ext cx="6095177" cy="609517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1487719" y="3342394"/>
            <a:ext cx="4290504" cy="4970298"/>
            <a:chOff x="0" y="0"/>
            <a:chExt cx="1565187" cy="18131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r="5349"/>
          <a:stretch>
            <a:fillRect/>
          </a:stretch>
        </p:blipFill>
        <p:spPr>
          <a:xfrm rot="-320654">
            <a:off x="15023685" y="2224"/>
            <a:ext cx="4471230" cy="23088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661459">
            <a:off x="-860948" y="8286627"/>
            <a:ext cx="2778658" cy="22854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778223" y="6543974"/>
            <a:ext cx="7210834" cy="599400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666206"/>
            <a:ext cx="14439399" cy="237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68"/>
              </a:lnSpc>
            </a:pPr>
            <a:r>
              <a:rPr lang="en-US" sz="6763">
                <a:solidFill>
                  <a:srgbClr val="FFFFFF"/>
                </a:solidFill>
                <a:latin typeface="Neue Machina UltraBold"/>
              </a:rPr>
              <a:t>Android File System - Hierarchy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0371" y="3741078"/>
            <a:ext cx="2598564" cy="98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2"/>
              </a:lnSpc>
            </a:pPr>
            <a:r>
              <a:rPr lang="en-US" sz="5751">
                <a:solidFill>
                  <a:srgbClr val="FFFFFF"/>
                </a:solidFill>
                <a:latin typeface="Neue Machina UltraBold"/>
              </a:rPr>
              <a:t>data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0371" y="5135245"/>
            <a:ext cx="3694321" cy="209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Montserrat"/>
              </a:rPr>
              <a:t>Also known as user data partition, this partition consists of all of the user’s data, including contacts, settings, apps, and messages.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67500" y="3741078"/>
            <a:ext cx="2956820" cy="98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2"/>
              </a:lnSpc>
            </a:pPr>
            <a:r>
              <a:rPr lang="en-US" sz="5751">
                <a:solidFill>
                  <a:srgbClr val="FFFFFF"/>
                </a:solidFill>
                <a:latin typeface="Neue Machina UltraBold"/>
              </a:rPr>
              <a:t>cache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49258" y="4945362"/>
            <a:ext cx="3643645" cy="31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This partition stores the frequently accessed app data and components. Wiping this partition will clear the built-up cache, and the device will simply go back to rebuilding it as you continue using it.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42781" y="5125720"/>
            <a:ext cx="3980380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This partition contains all the miscellaneous system settings, usually on/off switches. The settings may include carrier or region ID, USB configuration, and certain hardware settings.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51104" y="3741078"/>
            <a:ext cx="3516995" cy="98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2"/>
              </a:lnSpc>
            </a:pPr>
            <a:r>
              <a:rPr lang="en-US" sz="5751">
                <a:solidFill>
                  <a:srgbClr val="FFFFFF"/>
                </a:solidFill>
                <a:latin typeface="Neue Machina UltraBold"/>
              </a:rPr>
              <a:t>misc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87719" y="-2942560"/>
            <a:ext cx="8996085" cy="8996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714326" y="6543974"/>
            <a:ext cx="5428652" cy="542865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3342394"/>
            <a:ext cx="4290504" cy="4970298"/>
            <a:chOff x="0" y="0"/>
            <a:chExt cx="1565187" cy="18131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 rot="-5400000">
            <a:off x="3930071" y="5631302"/>
            <a:ext cx="377419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6225828" y="3342394"/>
            <a:ext cx="4290504" cy="4970298"/>
            <a:chOff x="0" y="0"/>
            <a:chExt cx="1565187" cy="18131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25882" y="6874980"/>
            <a:ext cx="6095177" cy="60951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r="5349"/>
          <a:stretch>
            <a:fillRect/>
          </a:stretch>
        </p:blipFill>
        <p:spPr>
          <a:xfrm rot="-320654">
            <a:off x="15023685" y="2224"/>
            <a:ext cx="4471230" cy="23088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661459">
            <a:off x="-860948" y="8286627"/>
            <a:ext cx="2778658" cy="22854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778223" y="6543974"/>
            <a:ext cx="7210834" cy="59940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666206"/>
            <a:ext cx="14439399" cy="237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68"/>
              </a:lnSpc>
            </a:pPr>
            <a:r>
              <a:rPr lang="en-US" sz="6763">
                <a:solidFill>
                  <a:srgbClr val="FFFFFF"/>
                </a:solidFill>
                <a:latin typeface="Neue Machina UltraBold"/>
              </a:rPr>
              <a:t>Android File System - Hierarchy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0371" y="3741078"/>
            <a:ext cx="3059179" cy="98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2"/>
              </a:lnSpc>
            </a:pPr>
            <a:r>
              <a:rPr lang="en-US" sz="5751">
                <a:solidFill>
                  <a:srgbClr val="FFFFFF"/>
                </a:solidFill>
                <a:latin typeface="Neue Machina UltraBold"/>
              </a:rPr>
              <a:t>sdcard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0371" y="5135245"/>
            <a:ext cx="3694321" cy="244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Montserrat"/>
              </a:rPr>
              <a:t>This partition is the space that is available to users to store their files and data. Depending on your device, you could have more than one sdcard partition.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67500" y="3741078"/>
            <a:ext cx="2956820" cy="98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2"/>
              </a:lnSpc>
            </a:pPr>
            <a:r>
              <a:rPr lang="en-US" sz="5751">
                <a:solidFill>
                  <a:srgbClr val="FFFFFF"/>
                </a:solidFill>
                <a:latin typeface="Neue Machina UltraBold"/>
              </a:rPr>
              <a:t>sd-ext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49258" y="4945362"/>
            <a:ext cx="3643645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This is an additional partition of the sdcard partition, which is only present on some devices, typically ones that have custom ROMS or mods on them.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5701433" y="2007001"/>
            <a:ext cx="12306117" cy="56300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969" b="69469"/>
          <a:stretch>
            <a:fillRect/>
          </a:stretch>
        </p:blipFill>
        <p:spPr>
          <a:xfrm>
            <a:off x="11910037" y="0"/>
            <a:ext cx="6377963" cy="263025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63950" y="1356885"/>
            <a:ext cx="8899328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>
                <a:solidFill>
                  <a:srgbClr val="A1E2FD"/>
                </a:solidFill>
                <a:latin typeface="Roboto Condensed"/>
              </a:rPr>
              <a:t>IOS</a:t>
            </a:r>
            <a:r>
              <a:rPr lang="en-US" sz="6399">
                <a:solidFill>
                  <a:srgbClr val="A1E2FD"/>
                </a:solidFill>
                <a:latin typeface="Roboto Condensed Bold"/>
              </a:rPr>
              <a:t> FILE SYSTEM</a:t>
            </a:r>
            <a:r>
              <a:rPr lang="en-US" sz="6399">
                <a:solidFill>
                  <a:srgbClr val="A1E2FD"/>
                </a:solidFill>
                <a:latin typeface="Roboto Condensed"/>
              </a:rPr>
              <a:t> - APFS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63950" y="3023443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63950" y="4203218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63950" y="5440832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63950" y="6678447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63950" y="7916062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83854" y="3308530"/>
            <a:ext cx="357914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 dirty="0">
                <a:solidFill>
                  <a:srgbClr val="E8EBED"/>
                </a:solidFill>
                <a:latin typeface="Roboto Condensed"/>
              </a:rPr>
              <a:t>SNAPSHOTTING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83854" y="4488305"/>
            <a:ext cx="325656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E8EBED"/>
                </a:solidFill>
                <a:latin typeface="Roboto Condensed"/>
              </a:rPr>
              <a:t>CLONING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83854" y="5725920"/>
            <a:ext cx="325656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E8EBED"/>
                </a:solidFill>
                <a:latin typeface="Roboto Condensed"/>
              </a:rPr>
              <a:t>ENCRYPTION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83854" y="6963535"/>
            <a:ext cx="363088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 dirty="0">
                <a:solidFill>
                  <a:srgbClr val="E8EBED"/>
                </a:solidFill>
                <a:latin typeface="Roboto Condensed"/>
              </a:rPr>
              <a:t>COMPRESSION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3854" y="8201150"/>
            <a:ext cx="3486873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E8EBED"/>
                </a:solidFill>
                <a:latin typeface="Roboto Condensed"/>
              </a:rPr>
              <a:t>SPACE SHARING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263" t="16687" r="58995" b="67036"/>
          <a:stretch>
            <a:fillRect/>
          </a:stretch>
        </p:blipFill>
        <p:spPr>
          <a:xfrm>
            <a:off x="14218812" y="5831040"/>
            <a:ext cx="7086239" cy="732645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050773" y="3023443"/>
            <a:ext cx="111990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888EFF"/>
                </a:solidFill>
                <a:latin typeface="Roboto Condensed Bold"/>
              </a:rPr>
              <a:t>06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1754" y="3080593"/>
            <a:ext cx="3256566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E8EBED"/>
                </a:solidFill>
                <a:latin typeface="Roboto Condensed"/>
              </a:rPr>
              <a:t>CRASH PROTECTION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87719" y="-2942560"/>
            <a:ext cx="8996085" cy="8996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714326" y="6543974"/>
            <a:ext cx="5428652" cy="542865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3342394"/>
            <a:ext cx="4290504" cy="4970298"/>
            <a:chOff x="0" y="0"/>
            <a:chExt cx="1565187" cy="18131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 rot="-5400000">
            <a:off x="3930071" y="5631302"/>
            <a:ext cx="377419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6225828" y="3342394"/>
            <a:ext cx="4290504" cy="4970298"/>
            <a:chOff x="0" y="0"/>
            <a:chExt cx="1565187" cy="18131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sp>
        <p:nvSpPr>
          <p:cNvPr id="9" name="AutoShape 9"/>
          <p:cNvSpPr/>
          <p:nvPr/>
        </p:nvSpPr>
        <p:spPr>
          <a:xfrm rot="-5400000">
            <a:off x="9191962" y="5631302"/>
            <a:ext cx="377419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25882" y="6874980"/>
            <a:ext cx="6095177" cy="609517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1487719" y="3342394"/>
            <a:ext cx="4290504" cy="4970298"/>
            <a:chOff x="0" y="0"/>
            <a:chExt cx="1565187" cy="18131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r="5349"/>
          <a:stretch>
            <a:fillRect/>
          </a:stretch>
        </p:blipFill>
        <p:spPr>
          <a:xfrm rot="-320654">
            <a:off x="15023685" y="2224"/>
            <a:ext cx="4471230" cy="23088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661459">
            <a:off x="-860948" y="8286627"/>
            <a:ext cx="2778658" cy="22854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778223" y="6543974"/>
            <a:ext cx="7210834" cy="599400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885825"/>
            <a:ext cx="14439399" cy="1171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68"/>
              </a:lnSpc>
            </a:pPr>
            <a:r>
              <a:rPr lang="en-US" sz="6763">
                <a:solidFill>
                  <a:srgbClr val="FFFFFF"/>
                </a:solidFill>
                <a:latin typeface="Neue Machina UltraBold"/>
              </a:rPr>
              <a:t>IOS File System - APFS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0124" y="3912890"/>
            <a:ext cx="3814569" cy="67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7"/>
              </a:lnSpc>
            </a:pPr>
            <a:r>
              <a:rPr lang="en-US" sz="3905">
                <a:solidFill>
                  <a:srgbClr val="FFFFFF"/>
                </a:solidFill>
                <a:latin typeface="Neue Machina UltraBold"/>
              </a:rPr>
              <a:t>Snapshotting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0371" y="5135245"/>
            <a:ext cx="3694321" cy="209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Montserrat"/>
              </a:rPr>
              <a:t>APFS can create snapshots of the file system, allowing users to restore files and directories to a previous state if needed.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67500" y="3750603"/>
            <a:ext cx="3948832" cy="805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12"/>
              </a:lnSpc>
            </a:pPr>
            <a:r>
              <a:rPr lang="en-US" sz="4651">
                <a:solidFill>
                  <a:srgbClr val="FFFFFF"/>
                </a:solidFill>
                <a:latin typeface="Neue Machina UltraBold"/>
              </a:rPr>
              <a:t>Cloning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67500" y="5105400"/>
            <a:ext cx="3643645" cy="210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APFS supports cloning, which allows the creation of multiple copies of a file without consuming additional storage space.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19412" y="5159762"/>
            <a:ext cx="3980380" cy="210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APFS supports both file-level and whole-disk encryption, ensuring that data on Apple devices is secure and protected from unauthorized access.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51104" y="3760128"/>
            <a:ext cx="3516995" cy="73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52"/>
              </a:lnSpc>
            </a:pPr>
            <a:r>
              <a:rPr lang="en-US" sz="4251">
                <a:solidFill>
                  <a:srgbClr val="FFFFFF"/>
                </a:solidFill>
                <a:latin typeface="Neue Machina UltraBold"/>
              </a:rPr>
              <a:t>Encryption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87719" y="-2942560"/>
            <a:ext cx="8996085" cy="8996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714326" y="6543974"/>
            <a:ext cx="5428652" cy="542865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3342394"/>
            <a:ext cx="4290504" cy="4970298"/>
            <a:chOff x="0" y="0"/>
            <a:chExt cx="1565187" cy="18131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 rot="-5400000">
            <a:off x="3930071" y="5631302"/>
            <a:ext cx="377419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6225828" y="3342394"/>
            <a:ext cx="4290504" cy="4970298"/>
            <a:chOff x="0" y="0"/>
            <a:chExt cx="1565187" cy="18131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sp>
        <p:nvSpPr>
          <p:cNvPr id="9" name="AutoShape 9"/>
          <p:cNvSpPr/>
          <p:nvPr/>
        </p:nvSpPr>
        <p:spPr>
          <a:xfrm rot="-5400000">
            <a:off x="9191962" y="5631302"/>
            <a:ext cx="377419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25882" y="6874980"/>
            <a:ext cx="6095177" cy="609517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1487719" y="3342394"/>
            <a:ext cx="4290504" cy="4970298"/>
            <a:chOff x="0" y="0"/>
            <a:chExt cx="1565187" cy="18131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65187" cy="1813178"/>
            </a:xfrm>
            <a:custGeom>
              <a:avLst/>
              <a:gdLst/>
              <a:ahLst/>
              <a:cxnLst/>
              <a:rect l="l" t="t" r="r" b="b"/>
              <a:pathLst>
                <a:path w="1565187" h="181317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7" y="55880"/>
                    <a:pt x="1565187" y="124460"/>
                  </a:cubicBezTo>
                  <a:lnTo>
                    <a:pt x="1565187" y="1688718"/>
                  </a:lnTo>
                  <a:cubicBezTo>
                    <a:pt x="1565187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r="5349"/>
          <a:stretch>
            <a:fillRect/>
          </a:stretch>
        </p:blipFill>
        <p:spPr>
          <a:xfrm rot="-320654">
            <a:off x="15023685" y="2224"/>
            <a:ext cx="4471230" cy="23088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661459">
            <a:off x="-860948" y="8286627"/>
            <a:ext cx="2778658" cy="22854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778223" y="6543974"/>
            <a:ext cx="7210834" cy="599400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885825"/>
            <a:ext cx="14439399" cy="1171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68"/>
              </a:lnSpc>
            </a:pPr>
            <a:r>
              <a:rPr lang="en-US" sz="6763">
                <a:solidFill>
                  <a:srgbClr val="FFFFFF"/>
                </a:solidFill>
                <a:latin typeface="Neue Machina UltraBold"/>
              </a:rPr>
              <a:t>IOS File System - APFS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0371" y="3779178"/>
            <a:ext cx="5413431" cy="654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2"/>
              </a:lnSpc>
            </a:pPr>
            <a:r>
              <a:rPr lang="en-US" sz="3851">
                <a:solidFill>
                  <a:srgbClr val="FFFFFF"/>
                </a:solidFill>
                <a:latin typeface="Neue Machina UltraBold"/>
              </a:rPr>
              <a:t>Compression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0371" y="5135245"/>
            <a:ext cx="3694321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Montserrat"/>
              </a:rPr>
              <a:t>APFS can compress files and directories on the fly, reducing the amount of storage space needed for data.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67500" y="3494381"/>
            <a:ext cx="2956820" cy="123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72"/>
              </a:lnSpc>
            </a:pPr>
            <a:r>
              <a:rPr lang="en-US" sz="3551">
                <a:solidFill>
                  <a:srgbClr val="FFFFFF"/>
                </a:solidFill>
                <a:latin typeface="Neue Machina UltraBold"/>
              </a:rPr>
              <a:t>Space Sharing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67500" y="5105400"/>
            <a:ext cx="3643645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APFS can share free space among multiple volumes, allowing for more efficient use of storage on a device.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19412" y="5159762"/>
            <a:ext cx="3980380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APFS provides improved crash protection by maintaining multiple copies of metadata, ensuring that data remains intact even in the event of a system crash.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51104" y="3687056"/>
            <a:ext cx="3516995" cy="123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72"/>
              </a:lnSpc>
            </a:pPr>
            <a:r>
              <a:rPr lang="en-US" sz="3551">
                <a:solidFill>
                  <a:srgbClr val="FFFFFF"/>
                </a:solidFill>
                <a:latin typeface="Neue Machina UltraBold"/>
              </a:rPr>
              <a:t>Crash protection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Custom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Montserrat</vt:lpstr>
      <vt:lpstr>Neue Machina UltraBold</vt:lpstr>
      <vt:lpstr>Canva Sans Bold</vt:lpstr>
      <vt:lpstr>Roboto Condensed Bold</vt:lpstr>
      <vt:lpstr>Calibri</vt:lpstr>
      <vt:lpstr>Mont Bold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System</dc:title>
  <cp:lastModifiedBy>Aakash S.L</cp:lastModifiedBy>
  <cp:revision>2</cp:revision>
  <dcterms:created xsi:type="dcterms:W3CDTF">2006-08-16T00:00:00Z</dcterms:created>
  <dcterms:modified xsi:type="dcterms:W3CDTF">2023-05-05T18:26:00Z</dcterms:modified>
  <dc:identifier>DAFiBE1o8ro</dc:identifier>
</cp:coreProperties>
</file>